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8"/>
  </p:notesMasterIdLst>
  <p:sldIdLst>
    <p:sldId id="257" r:id="rId2"/>
    <p:sldId id="259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6A8603-210D-4ECD-8193-698A7F9837BA}" v="72" dt="2020-12-17T10:20:58.6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812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FE6A30-8048-4A08-A021-7926C267F690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A29528-B396-4A2B-863C-20F5A81CD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133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11/8/2024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11/8/2024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11/8/2024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11/8/2024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11/8/2024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11/8/2024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11/8/2024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11/8/2024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11/8/2024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11/8/2024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11/8/2024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11/8/2024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4" y="639097"/>
            <a:ext cx="6253317" cy="3686015"/>
          </a:xfrm>
        </p:spPr>
        <p:txBody>
          <a:bodyPr>
            <a:noAutofit/>
          </a:bodyPr>
          <a:lstStyle/>
          <a:p>
            <a:r>
              <a:rPr lang="hr-HR" sz="6000" dirty="0"/>
              <a:t>Opis izračuna Indeksa ruralne razvijenosti</a:t>
            </a:r>
            <a:endParaRPr lang="en-US" sz="6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672739"/>
            <a:ext cx="6269347" cy="1021498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hr-H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Bruno </a:t>
            </a:r>
            <a:r>
              <a:rPr lang="hr-HR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Šimac</a:t>
            </a:r>
            <a:r>
              <a:rPr lang="hr-H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ASIST.</a:t>
            </a:r>
          </a:p>
          <a:p>
            <a:pPr algn="ctr"/>
            <a:r>
              <a:rPr lang="hr-HR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UIP „SECRURAL”, HRZZ (UIP-2019-04-5257)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Picture 4" descr="A picture containing building, sitting, bench, side&#10;&#10;Description automatically generated">
            <a:extLst>
              <a:ext uri="{FF2B5EF4-FFF2-40B4-BE49-F238E27FC236}">
                <a16:creationId xmlns:a16="http://schemas.microsoft.com/office/drawing/2014/main" id="{282CF6DD-7FE8-4063-9551-1B7BBCE92A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"/>
            <a:ext cx="4635315" cy="6857999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BBCA5341-2C97-41E7-B42B-5219D70C45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4265" y="87815"/>
            <a:ext cx="1438735" cy="1728113"/>
          </a:xfrm>
          <a:prstGeom prst="rect">
            <a:avLst/>
          </a:prstGeom>
        </p:spPr>
      </p:pic>
      <p:pic>
        <p:nvPicPr>
          <p:cNvPr id="7" name="Picture 6" descr="A logo with a red and blue design&#10;&#10;Description automatically generated">
            <a:extLst>
              <a:ext uri="{FF2B5EF4-FFF2-40B4-BE49-F238E27FC236}">
                <a16:creationId xmlns:a16="http://schemas.microsoft.com/office/drawing/2014/main" id="{497CAD6E-3AA9-C4F2-AF10-EF2B1D59FB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9545" y="291470"/>
            <a:ext cx="2857500" cy="119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7F48400-0AF1-4C7B-9056-68214A5ED7CE}"/>
              </a:ext>
            </a:extLst>
          </p:cNvPr>
          <p:cNvSpPr txBox="1"/>
          <p:nvPr/>
        </p:nvSpPr>
        <p:spPr>
          <a:xfrm>
            <a:off x="275208" y="177553"/>
            <a:ext cx="117362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i="1" dirty="0">
                <a:latin typeface="+mj-lt"/>
              </a:rPr>
              <a:t>DVA NAČINA IZRAČUNA INDEKSA</a:t>
            </a:r>
            <a:endParaRPr lang="en-US" sz="3200" i="1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984F28-508B-4E03-8A7B-1E168E3A332E}"/>
              </a:ext>
            </a:extLst>
          </p:cNvPr>
          <p:cNvSpPr txBox="1"/>
          <p:nvPr/>
        </p:nvSpPr>
        <p:spPr>
          <a:xfrm>
            <a:off x="275208" y="1155576"/>
            <a:ext cx="1173627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>
                <a:latin typeface="+mj-lt"/>
              </a:rPr>
              <a:t>METODA 1: Min-Max metoda standardizacije/normalizacije pokazatelja i korištenje analize glavnih komponenata kao metode za određivanje veličine pondera (otežanja) svakog standardiziranog/normaliziranog pokazatelja koji tvori konačni kompozitni indeks (</a:t>
            </a:r>
            <a:r>
              <a:rPr lang="hr-HR" sz="2400" dirty="0" err="1">
                <a:latin typeface="+mj-lt"/>
              </a:rPr>
              <a:t>Nicolleti</a:t>
            </a:r>
            <a:r>
              <a:rPr lang="hr-HR" sz="2400" dirty="0">
                <a:latin typeface="+mj-lt"/>
              </a:rPr>
              <a:t>, </a:t>
            </a:r>
            <a:r>
              <a:rPr lang="hr-HR" sz="2400" dirty="0" err="1">
                <a:latin typeface="+mj-lt"/>
              </a:rPr>
              <a:t>Scarpetta</a:t>
            </a:r>
            <a:r>
              <a:rPr lang="hr-HR" sz="2400" dirty="0">
                <a:latin typeface="+mj-lt"/>
              </a:rPr>
              <a:t> i </a:t>
            </a:r>
            <a:r>
              <a:rPr lang="hr-HR" sz="2400" dirty="0" err="1">
                <a:latin typeface="+mj-lt"/>
              </a:rPr>
              <a:t>Boylaud</a:t>
            </a:r>
            <a:r>
              <a:rPr lang="hr-HR" sz="2400" dirty="0">
                <a:latin typeface="+mj-lt"/>
              </a:rPr>
              <a:t>, 2000; OECD, 2008; Perišić i Wagner, 2015). </a:t>
            </a:r>
          </a:p>
          <a:p>
            <a:endParaRPr lang="hr-HR" sz="2400" dirty="0">
              <a:latin typeface="+mj-lt"/>
            </a:endParaRPr>
          </a:p>
          <a:p>
            <a:r>
              <a:rPr lang="hr-HR" sz="2400" dirty="0">
                <a:latin typeface="+mj-lt"/>
              </a:rPr>
              <a:t>METODA 2: </a:t>
            </a:r>
            <a:r>
              <a:rPr lang="hr-HR" sz="2400" dirty="0" err="1">
                <a:latin typeface="+mj-lt"/>
              </a:rPr>
              <a:t>Maziotta-Pareto</a:t>
            </a:r>
            <a:r>
              <a:rPr lang="hr-HR" sz="2400" dirty="0">
                <a:latin typeface="+mj-lt"/>
              </a:rPr>
              <a:t> način izračuna kompozitnog indeksa kojeg koriste </a:t>
            </a:r>
            <a:r>
              <a:rPr lang="hr-HR" sz="2400" dirty="0" err="1">
                <a:latin typeface="+mj-lt"/>
              </a:rPr>
              <a:t>Denona</a:t>
            </a:r>
            <a:r>
              <a:rPr lang="hr-HR" sz="2400" dirty="0">
                <a:latin typeface="+mj-lt"/>
              </a:rPr>
              <a:t> Bogović, </a:t>
            </a:r>
            <a:r>
              <a:rPr lang="hr-HR" sz="2400" dirty="0" err="1">
                <a:latin typeface="+mj-lt"/>
              </a:rPr>
              <a:t>Drezgić</a:t>
            </a:r>
            <a:r>
              <a:rPr lang="hr-HR" sz="2400" dirty="0">
                <a:latin typeface="+mj-lt"/>
              </a:rPr>
              <a:t> i </a:t>
            </a:r>
            <a:r>
              <a:rPr lang="hr-HR" sz="2400" dirty="0" err="1">
                <a:latin typeface="+mj-lt"/>
              </a:rPr>
              <a:t>Čegar</a:t>
            </a:r>
            <a:r>
              <a:rPr lang="hr-HR" sz="2400" dirty="0">
                <a:latin typeface="+mj-lt"/>
              </a:rPr>
              <a:t>  (2017) pri predstavljanju prijedloga novog, kasnije i prihvaćenog, modela izračuna indeksa razvijenosti jedinica lokalne i područne samouprave u RH.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1346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7F48400-0AF1-4C7B-9056-68214A5ED7CE}"/>
              </a:ext>
            </a:extLst>
          </p:cNvPr>
          <p:cNvSpPr txBox="1"/>
          <p:nvPr/>
        </p:nvSpPr>
        <p:spPr>
          <a:xfrm>
            <a:off x="275208" y="177553"/>
            <a:ext cx="11736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>
                <a:latin typeface="+mj-lt"/>
              </a:rPr>
              <a:t>MIN-MAX METODA STANDARDIZACIJE I ANALIZA GLAVNIH KOMPONENATA</a:t>
            </a:r>
            <a:endParaRPr lang="en-US" sz="2400" i="1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D984F28-508B-4E03-8A7B-1E168E3A332E}"/>
                  </a:ext>
                </a:extLst>
              </p:cNvPr>
              <p:cNvSpPr txBox="1"/>
              <p:nvPr/>
            </p:nvSpPr>
            <p:spPr>
              <a:xfrm>
                <a:off x="275208" y="764958"/>
                <a:ext cx="11736279" cy="51700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AutoNum type="arabicPeriod"/>
                </a:pPr>
                <a:r>
                  <a:rPr lang="hr-HR" sz="2400" dirty="0">
                    <a:latin typeface="+mj-lt"/>
                  </a:rPr>
                  <a:t>Min-Max metoda standardizacije/normalizacije svih teorijski pretpostavljenih pokazatelja kako bi ih sveli na isti sustav mjerenja:</a:t>
                </a:r>
              </a:p>
              <a:p>
                <a:endParaRPr lang="hr-HR" sz="1800" b="0" i="1" dirty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hr-HR" sz="1800" b="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hr-HR" sz="1800" b="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𝑖𝑠𝑡𝑎𝑛𝑑</m:t>
                          </m:r>
                        </m:sub>
                      </m:sSub>
                      <m:r>
                        <a:rPr lang="hr-HR" sz="1800" b="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hr-HR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𝑚𝑖𝑛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  <m:r>
                                <a:rPr lang="hr-HR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𝑚𝑖𝑛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en-US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𝐻𝑅</m:t>
                                  </m:r>
                                </m:sub>
                              </m:sSub>
                              <m:r>
                                <a:rPr lang="hr-HR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𝑚𝑖𝑛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  <m:r>
                                <a:rPr lang="hr-HR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hr-HR" sz="18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𝑚𝑖𝑛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  <m:r>
                        <a:rPr lang="hr-HR" sz="1800" b="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hr-HR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hr-HR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hr-HR" sz="1800" b="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hr-HR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hr-HR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hr-HR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a:rPr lang="hr-HR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𝑚𝑖𝑛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hr-HR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hr-HR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hr-HR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a:rPr lang="hr-HR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𝐻𝑅</m:t>
                              </m:r>
                            </m:sub>
                          </m:sSub>
                          <m:r>
                            <a:rPr lang="hr-HR" sz="1800" b="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hr-HR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hr-HR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hr-HR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a:rPr lang="hr-HR" sz="18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𝑚𝑖𝑛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hr-HR" sz="2400" dirty="0">
                  <a:latin typeface="+mj-lt"/>
                </a:endParaRPr>
              </a:p>
              <a:p>
                <a:r>
                  <a:rPr lang="hr-HR" sz="2400" dirty="0">
                    <a:latin typeface="+mj-lt"/>
                  </a:rPr>
                  <a:t>2. Pomoću analize glavnih komponenata </a:t>
                </a:r>
                <a:r>
                  <a:rPr lang="pl-PL" sz="2400" dirty="0">
                    <a:latin typeface="+mj-lt"/>
                  </a:rPr>
                  <a:t>odabiremo pondere/otežanja za svaki pojedini pokazatelj. AGK uključuje četiri koraka: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hr-HR" dirty="0">
                    <a:latin typeface="+mj-lt"/>
                  </a:rPr>
                  <a:t>Varijable u skupu podataka moraju biti međusobno povezane;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hr-HR" dirty="0">
                    <a:latin typeface="+mj-lt"/>
                  </a:rPr>
                  <a:t>Ekstrakcija faktora, tj. identifikacija broja faktora potrebnih za predstavljanje pokazatelja i metode za njihovo izračunavanje;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hr-HR" dirty="0">
                    <a:latin typeface="+mj-lt"/>
                  </a:rPr>
                  <a:t>Rotacija pokazatelja kojom se pokušava minimizirati broj osnovnih pokazatelja koji imaju veliko opterećenje (saturaciju) na isti faktor (</a:t>
                </a:r>
                <a:r>
                  <a:rPr lang="hr-HR" dirty="0" err="1">
                    <a:latin typeface="+mj-lt"/>
                  </a:rPr>
                  <a:t>Varimax</a:t>
                </a:r>
                <a:r>
                  <a:rPr lang="hr-HR" dirty="0">
                    <a:latin typeface="+mj-lt"/>
                  </a:rPr>
                  <a:t> transformacija);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hr-HR" dirty="0">
                    <a:latin typeface="+mj-lt"/>
                  </a:rPr>
                  <a:t>Konstrukcija pondera/otežanja korištenih za izradu kompozitnog indeksa.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D984F28-508B-4E03-8A7B-1E168E3A33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208" y="764958"/>
                <a:ext cx="11736279" cy="5170070"/>
              </a:xfrm>
              <a:prstGeom prst="rect">
                <a:avLst/>
              </a:prstGeom>
              <a:blipFill>
                <a:blip r:embed="rId2"/>
                <a:stretch>
                  <a:fillRect l="-779" t="-824" r="-8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9825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7F48400-0AF1-4C7B-9056-68214A5ED7CE}"/>
              </a:ext>
            </a:extLst>
          </p:cNvPr>
          <p:cNvSpPr txBox="1"/>
          <p:nvPr/>
        </p:nvSpPr>
        <p:spPr>
          <a:xfrm>
            <a:off x="275208" y="177553"/>
            <a:ext cx="11736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>
                <a:latin typeface="+mj-lt"/>
              </a:rPr>
              <a:t>MIN-MAX METODA STANDARDIZACIJE I ANALIZA GLAVNIH KOMPONENATA</a:t>
            </a:r>
            <a:endParaRPr lang="en-US" sz="2400" i="1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984F28-508B-4E03-8A7B-1E168E3A332E}"/>
              </a:ext>
            </a:extLst>
          </p:cNvPr>
          <p:cNvSpPr txBox="1"/>
          <p:nvPr/>
        </p:nvSpPr>
        <p:spPr>
          <a:xfrm>
            <a:off x="275208" y="1155576"/>
            <a:ext cx="1173627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dirty="0">
                <a:latin typeface="+mj-lt"/>
              </a:rPr>
              <a:t>Korišteni model se sastoji od </a:t>
            </a:r>
            <a:r>
              <a:rPr lang="hr-HR" sz="2000" dirty="0" err="1">
                <a:latin typeface="+mj-lt"/>
              </a:rPr>
              <a:t>ponderiranja</a:t>
            </a:r>
            <a:r>
              <a:rPr lang="hr-HR" sz="2000" dirty="0">
                <a:latin typeface="+mj-lt"/>
              </a:rPr>
              <a:t> svakog posebnog pokazatelja prema udjelu njegove varijance koja je objašnjena faktorom s kojim je povezan (tj. normalizirane kvadratne saturacije), dok je svaki faktor još dodatno ponderiran u skladu sa svojim doprinosom dijelu objašnjene varijance u cjelokupnom skupu podataka (tj. normalizirani zbroj kvadratnih saturacija)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33F7071-85A8-447F-A7F9-B2850F822D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069593"/>
              </p:ext>
            </p:extLst>
          </p:nvPr>
        </p:nvGraphicFramePr>
        <p:xfrm>
          <a:off x="1068279" y="3128541"/>
          <a:ext cx="10150135" cy="2236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30027">
                  <a:extLst>
                    <a:ext uri="{9D8B030D-6E8A-4147-A177-3AD203B41FA5}">
                      <a16:colId xmlns:a16="http://schemas.microsoft.com/office/drawing/2014/main" val="1212138981"/>
                    </a:ext>
                  </a:extLst>
                </a:gridCol>
                <a:gridCol w="2030027">
                  <a:extLst>
                    <a:ext uri="{9D8B030D-6E8A-4147-A177-3AD203B41FA5}">
                      <a16:colId xmlns:a16="http://schemas.microsoft.com/office/drawing/2014/main" val="4200841989"/>
                    </a:ext>
                  </a:extLst>
                </a:gridCol>
                <a:gridCol w="2030027">
                  <a:extLst>
                    <a:ext uri="{9D8B030D-6E8A-4147-A177-3AD203B41FA5}">
                      <a16:colId xmlns:a16="http://schemas.microsoft.com/office/drawing/2014/main" val="1727233272"/>
                    </a:ext>
                  </a:extLst>
                </a:gridCol>
                <a:gridCol w="2030027">
                  <a:extLst>
                    <a:ext uri="{9D8B030D-6E8A-4147-A177-3AD203B41FA5}">
                      <a16:colId xmlns:a16="http://schemas.microsoft.com/office/drawing/2014/main" val="2721008584"/>
                    </a:ext>
                  </a:extLst>
                </a:gridCol>
                <a:gridCol w="2030027">
                  <a:extLst>
                    <a:ext uri="{9D8B030D-6E8A-4147-A177-3AD203B41FA5}">
                      <a16:colId xmlns:a16="http://schemas.microsoft.com/office/drawing/2014/main" val="72800526"/>
                    </a:ext>
                  </a:extLst>
                </a:gridCol>
              </a:tblGrid>
              <a:tr h="12251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FACTOR 1 loadings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Weights of</a:t>
                      </a:r>
                      <a:br>
                        <a:rPr lang="en-US" sz="1200" b="1" u="none" strike="noStrike" dirty="0">
                          <a:effectLst/>
                        </a:rPr>
                      </a:br>
                      <a:r>
                        <a:rPr lang="en-US" sz="1200" b="1" u="none" strike="noStrike" dirty="0">
                          <a:effectLst/>
                        </a:rPr>
                        <a:t>variables in FACTOR 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FACTOR 2 loadings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Weights of</a:t>
                      </a:r>
                      <a:br>
                        <a:rPr lang="en-US" sz="1200" b="1" u="none" strike="noStrike" dirty="0">
                          <a:effectLst/>
                        </a:rPr>
                      </a:br>
                      <a:r>
                        <a:rPr lang="en-US" sz="1200" b="1" u="none" strike="noStrike" dirty="0">
                          <a:effectLst/>
                        </a:rPr>
                        <a:t>variables in FACTOR 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extLst>
                  <a:ext uri="{0D108BD9-81ED-4DB2-BD59-A6C34878D82A}">
                    <a16:rowId xmlns:a16="http://schemas.microsoft.com/office/drawing/2014/main" val="38545947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 err="1">
                          <a:effectLst/>
                        </a:rPr>
                        <a:t>Gustoća</a:t>
                      </a:r>
                      <a:r>
                        <a:rPr lang="en-US" sz="1200" i="1" u="none" strike="noStrike" dirty="0">
                          <a:effectLst/>
                        </a:rPr>
                        <a:t> </a:t>
                      </a:r>
                      <a:r>
                        <a:rPr lang="en-US" sz="1200" i="1" u="none" strike="noStrike" dirty="0" err="1">
                          <a:effectLst/>
                        </a:rPr>
                        <a:t>naseljenosti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0,865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0,474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0,174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0,021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extLst>
                  <a:ext uri="{0D108BD9-81ED-4DB2-BD59-A6C34878D82A}">
                    <a16:rowId xmlns:a16="http://schemas.microsoft.com/office/drawing/2014/main" val="591479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 err="1">
                          <a:effectLst/>
                        </a:rPr>
                        <a:t>Stopa</a:t>
                      </a:r>
                      <a:r>
                        <a:rPr lang="en-US" sz="1200" i="1" u="none" strike="noStrike" dirty="0">
                          <a:effectLst/>
                        </a:rPr>
                        <a:t> </a:t>
                      </a:r>
                      <a:r>
                        <a:rPr lang="en-US" sz="1200" i="1" u="none" strike="noStrike" dirty="0" err="1">
                          <a:effectLst/>
                        </a:rPr>
                        <a:t>zaposlenosti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0,729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0,337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-0,149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0,015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extLst>
                  <a:ext uri="{0D108BD9-81ED-4DB2-BD59-A6C34878D82A}">
                    <a16:rowId xmlns:a16="http://schemas.microsoft.com/office/drawing/2014/main" val="31495975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 err="1">
                          <a:effectLst/>
                        </a:rPr>
                        <a:t>Stopa</a:t>
                      </a:r>
                      <a:r>
                        <a:rPr lang="en-US" sz="1200" i="1" u="none" strike="noStrike" dirty="0">
                          <a:effectLst/>
                        </a:rPr>
                        <a:t> </a:t>
                      </a:r>
                      <a:r>
                        <a:rPr lang="en-US" sz="1200" i="1" u="none" strike="noStrike" dirty="0" err="1">
                          <a:effectLst/>
                        </a:rPr>
                        <a:t>korištenog</a:t>
                      </a:r>
                      <a:r>
                        <a:rPr lang="en-US" sz="1200" i="1" u="none" strike="noStrike" dirty="0">
                          <a:effectLst/>
                        </a:rPr>
                        <a:t> </a:t>
                      </a:r>
                      <a:r>
                        <a:rPr lang="en-US" sz="1200" i="1" u="none" strike="noStrike" dirty="0" err="1">
                          <a:effectLst/>
                        </a:rPr>
                        <a:t>poljoprivrednog</a:t>
                      </a:r>
                      <a:r>
                        <a:rPr lang="en-US" sz="1200" i="1" u="none" strike="noStrike" dirty="0">
                          <a:effectLst/>
                        </a:rPr>
                        <a:t> </a:t>
                      </a:r>
                      <a:r>
                        <a:rPr lang="en-US" sz="1200" i="1" u="none" strike="noStrike" dirty="0" err="1">
                          <a:effectLst/>
                        </a:rPr>
                        <a:t>zemljišta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0,251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0,040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0,914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0,567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36467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 err="1">
                          <a:effectLst/>
                        </a:rPr>
                        <a:t>Stopa</a:t>
                      </a:r>
                      <a:r>
                        <a:rPr lang="en-US" sz="1200" i="1" u="none" strike="noStrike" dirty="0">
                          <a:effectLst/>
                        </a:rPr>
                        <a:t> </a:t>
                      </a:r>
                      <a:r>
                        <a:rPr lang="en-US" sz="1200" i="1" u="none" strike="noStrike" dirty="0" err="1">
                          <a:effectLst/>
                        </a:rPr>
                        <a:t>poljoprivrednika</a:t>
                      </a:r>
                      <a:r>
                        <a:rPr lang="en-US" sz="1200" i="1" u="none" strike="noStrike" dirty="0">
                          <a:effectLst/>
                        </a:rPr>
                        <a:t>, </a:t>
                      </a:r>
                      <a:r>
                        <a:rPr lang="en-US" sz="1200" i="1" u="none" strike="noStrike" dirty="0" err="1">
                          <a:effectLst/>
                        </a:rPr>
                        <a:t>šumara</a:t>
                      </a:r>
                      <a:r>
                        <a:rPr lang="en-US" sz="1200" i="1" u="none" strike="noStrike" dirty="0">
                          <a:effectLst/>
                        </a:rPr>
                        <a:t> </a:t>
                      </a:r>
                      <a:r>
                        <a:rPr lang="en-US" sz="1200" i="1" u="none" strike="noStrike" dirty="0" err="1">
                          <a:effectLst/>
                        </a:rPr>
                        <a:t>i</a:t>
                      </a:r>
                      <a:r>
                        <a:rPr lang="en-US" sz="1200" i="1" u="none" strike="noStrike" dirty="0">
                          <a:effectLst/>
                        </a:rPr>
                        <a:t> </a:t>
                      </a:r>
                      <a:r>
                        <a:rPr lang="en-US" sz="1200" i="1" u="none" strike="noStrike" dirty="0" err="1">
                          <a:effectLst/>
                        </a:rPr>
                        <a:t>ribara</a:t>
                      </a:r>
                      <a:r>
                        <a:rPr lang="en-US" sz="1200" i="1" u="none" strike="noStrike" dirty="0">
                          <a:effectLst/>
                        </a:rPr>
                        <a:t> </a:t>
                      </a:r>
                      <a:r>
                        <a:rPr lang="en-US" sz="1200" i="1" u="none" strike="noStrike" dirty="0" err="1">
                          <a:effectLst/>
                        </a:rPr>
                        <a:t>među</a:t>
                      </a:r>
                      <a:r>
                        <a:rPr lang="en-US" sz="1200" i="1" u="none" strike="noStrike" dirty="0">
                          <a:effectLst/>
                        </a:rPr>
                        <a:t> </a:t>
                      </a:r>
                      <a:r>
                        <a:rPr lang="en-US" sz="1200" i="1" u="none" strike="noStrike" dirty="0" err="1">
                          <a:effectLst/>
                        </a:rPr>
                        <a:t>zaposlenima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-0,484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0,149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0,766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0,398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7593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extLst>
                  <a:ext uri="{0D108BD9-81ED-4DB2-BD59-A6C34878D82A}">
                    <a16:rowId xmlns:a16="http://schemas.microsoft.com/office/drawing/2014/main" val="40021449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1" u="none" strike="noStrike" dirty="0">
                          <a:effectLst/>
                        </a:rPr>
                        <a:t>Rotation Sums of Squared Loadings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1,577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1,474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extLst>
                  <a:ext uri="{0D108BD9-81ED-4DB2-BD59-A6C34878D82A}">
                    <a16:rowId xmlns:a16="http://schemas.microsoft.com/office/drawing/2014/main" val="20963365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1" u="none" strike="noStrike" dirty="0">
                          <a:effectLst/>
                        </a:rPr>
                        <a:t>Weight of factors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0,517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0,483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/>
                </a:tc>
                <a:extLst>
                  <a:ext uri="{0D108BD9-81ED-4DB2-BD59-A6C34878D82A}">
                    <a16:rowId xmlns:a16="http://schemas.microsoft.com/office/drawing/2014/main" val="3547834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5569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7F48400-0AF1-4C7B-9056-68214A5ED7CE}"/>
              </a:ext>
            </a:extLst>
          </p:cNvPr>
          <p:cNvSpPr txBox="1"/>
          <p:nvPr/>
        </p:nvSpPr>
        <p:spPr>
          <a:xfrm>
            <a:off x="275208" y="177553"/>
            <a:ext cx="11736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>
                <a:latin typeface="+mj-lt"/>
              </a:rPr>
              <a:t>MAZIOTTA-PARETO INDEKS</a:t>
            </a:r>
            <a:endParaRPr lang="en-US" sz="2400" i="1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D984F28-508B-4E03-8A7B-1E168E3A332E}"/>
                  </a:ext>
                </a:extLst>
              </p:cNvPr>
              <p:cNvSpPr txBox="1"/>
              <p:nvPr/>
            </p:nvSpPr>
            <p:spPr>
              <a:xfrm>
                <a:off x="275208" y="764959"/>
                <a:ext cx="11736279" cy="52157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hr-HR" sz="2000" dirty="0">
                    <a:latin typeface="+mj-lt"/>
                  </a:rPr>
                  <a:t>Balansirana z-</a:t>
                </a:r>
                <a:r>
                  <a:rPr lang="hr-HR" sz="2000" dirty="0" err="1">
                    <a:latin typeface="+mj-lt"/>
                  </a:rPr>
                  <a:t>score</a:t>
                </a:r>
                <a:r>
                  <a:rPr lang="hr-HR" sz="2000" dirty="0">
                    <a:latin typeface="+mj-lt"/>
                  </a:rPr>
                  <a:t> metoda je nelinearna metoda za izradu kompozitnih indeksa koja transformira vrijednosti pojedinih pokazatelja u standardizirane vrijednosti i sumira ih u kompozitni indeks koristeći aritmetičku sredinu i koeficijent penalizacije.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hr-HR" sz="2000" dirty="0">
                  <a:latin typeface="+mj-lt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hr-HR" sz="2000" dirty="0">
                    <a:latin typeface="+mj-lt"/>
                  </a:rPr>
                  <a:t>Primjena balansirane z-</a:t>
                </a:r>
                <a:r>
                  <a:rPr lang="hr-HR" sz="2000" dirty="0" err="1">
                    <a:latin typeface="+mj-lt"/>
                  </a:rPr>
                  <a:t>score</a:t>
                </a:r>
                <a:r>
                  <a:rPr lang="hr-HR" sz="2000" dirty="0">
                    <a:latin typeface="+mj-lt"/>
                  </a:rPr>
                  <a:t> metode, odnosno postupak izračuna </a:t>
                </a:r>
                <a:r>
                  <a:rPr lang="hr-HR" sz="2000" dirty="0" err="1">
                    <a:latin typeface="+mj-lt"/>
                  </a:rPr>
                  <a:t>Mazziotta-Pareto</a:t>
                </a:r>
                <a:r>
                  <a:rPr lang="hr-HR" sz="2000" dirty="0">
                    <a:latin typeface="+mj-lt"/>
                  </a:rPr>
                  <a:t> indeksa sastoji se od dva koraka: 1. standardizacija pokazatelja i 2. </a:t>
                </a:r>
                <a:r>
                  <a:rPr lang="hr-HR" sz="2000" dirty="0" err="1">
                    <a:latin typeface="+mj-lt"/>
                  </a:rPr>
                  <a:t>agregacija</a:t>
                </a:r>
                <a:r>
                  <a:rPr lang="hr-HR" sz="2000" dirty="0">
                    <a:latin typeface="+mj-lt"/>
                  </a:rPr>
                  <a:t> pokazatelja.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hr-HR" sz="2000" dirty="0">
                  <a:latin typeface="+mj-lt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hr-HR" sz="2000" dirty="0">
                    <a:latin typeface="+mj-lt"/>
                  </a:rPr>
                  <a:t>Standardizacija pokazatelja se provodi prema sljedećoj formuli: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hr-HR" sz="1600" b="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hr-HR" sz="1600" b="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hr-HR" sz="1600" b="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=100+</m:t>
                      </m:r>
                      <m:r>
                        <a:rPr lang="hr-HR" sz="16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/−</m:t>
                      </m:r>
                      <m:f>
                        <m:fPr>
                          <m:ctrlPr>
                            <a:rPr lang="en-US" sz="1600" b="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hr-HR" sz="16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hr-HR" sz="16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𝑖𝑗</m:t>
                              </m:r>
                            </m:sub>
                          </m:sSub>
                          <m:r>
                            <a:rPr lang="hr-HR" sz="1600" b="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hr-HR" sz="16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hr-HR" sz="16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𝑥𝑗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hr-HR" sz="16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hr-HR" sz="1600" b="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𝑥𝑗</m:t>
                              </m:r>
                            </m:sub>
                          </m:sSub>
                        </m:den>
                      </m:f>
                      <m:r>
                        <a:rPr lang="hr-HR" sz="1600" b="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∗10</m:t>
                      </m:r>
                    </m:oMath>
                  </m:oMathPara>
                </a14:m>
                <a:endParaRPr lang="en-US" sz="16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hr-HR" sz="2000" dirty="0">
                  <a:latin typeface="+mj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hr-HR" sz="2000" dirty="0">
                    <a:latin typeface="+mj-lt"/>
                  </a:rPr>
                  <a:t>Standardizirane vrijednosti pokazatelja za određeno geografsko područje koje je veće od 100 ukazuju da je ono u pogledu tih pokazatelja iznadprosječno, dok standardizirane vrijednosti pokazatelja manje od 100 ukazuju da promatrano geografsko područje ima ispodprosječne vrijednosti tih pokazatelja.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D984F28-508B-4E03-8A7B-1E168E3A33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208" y="764959"/>
                <a:ext cx="11736279" cy="5215723"/>
              </a:xfrm>
              <a:prstGeom prst="rect">
                <a:avLst/>
              </a:prstGeom>
              <a:blipFill>
                <a:blip r:embed="rId2"/>
                <a:stretch>
                  <a:fillRect l="-468" t="-584" r="-6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0207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7F48400-0AF1-4C7B-9056-68214A5ED7CE}"/>
              </a:ext>
            </a:extLst>
          </p:cNvPr>
          <p:cNvSpPr txBox="1"/>
          <p:nvPr/>
        </p:nvSpPr>
        <p:spPr>
          <a:xfrm>
            <a:off x="275208" y="177553"/>
            <a:ext cx="11736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>
                <a:latin typeface="+mj-lt"/>
              </a:rPr>
              <a:t>MAZIOTTA-PARETO INDEKS</a:t>
            </a:r>
            <a:endParaRPr lang="en-US" sz="2400" i="1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D984F28-508B-4E03-8A7B-1E168E3A332E}"/>
                  </a:ext>
                </a:extLst>
              </p:cNvPr>
              <p:cNvSpPr txBox="1"/>
              <p:nvPr/>
            </p:nvSpPr>
            <p:spPr>
              <a:xfrm>
                <a:off x="275208" y="764959"/>
                <a:ext cx="11736279" cy="5232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hr-HR" sz="2000" dirty="0" err="1">
                    <a:latin typeface="+mj-lt"/>
                  </a:rPr>
                  <a:t>Agregacija</a:t>
                </a:r>
                <a:r>
                  <a:rPr lang="hr-HR" sz="2000" dirty="0">
                    <a:latin typeface="+mj-lt"/>
                  </a:rPr>
                  <a:t> ranije izračunatih standardiziranih vrijednosti pokazatelja u kompozitni indeks izvodi se pomoću aritmetičke sredine skupa standardiziranih vrijednosti pokazatelja za dano geografsko područje i koeficijenta penalizacije:</a:t>
                </a:r>
              </a:p>
              <a:p>
                <a:endParaRPr lang="hr-HR" sz="1800" b="0" i="1" dirty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r-HR" sz="18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hr-HR" sz="1800" b="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𝑀𝑃𝐼</m:t>
                          </m:r>
                        </m:e>
                        <m:sub>
                          <m:r>
                            <a:rPr lang="hr-HR" sz="1800" b="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  <m:r>
                        <a:rPr lang="hr-HR" sz="1800" b="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hr-HR" sz="18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hr-HR" sz="1800" b="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hr-HR" sz="1800" b="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𝑧𝑖</m:t>
                          </m:r>
                        </m:sub>
                      </m:sSub>
                      <m:r>
                        <a:rPr lang="hr-HR" sz="1800" b="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±(</m:t>
                      </m:r>
                      <m:sSub>
                        <m:sSubPr>
                          <m:ctrlPr>
                            <a:rPr lang="hr-HR" sz="18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hr-HR" sz="1800" b="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hr-HR" sz="1800" b="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𝑧𝑖</m:t>
                          </m:r>
                        </m:sub>
                      </m:sSub>
                      <m:r>
                        <a:rPr lang="hr-HR" sz="1800" b="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 </m:t>
                      </m:r>
                      <m:sSub>
                        <m:sSubPr>
                          <m:ctrlPr>
                            <a:rPr lang="hr-HR" sz="18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hr-HR" sz="1800" b="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𝑐𝑣</m:t>
                          </m:r>
                        </m:e>
                        <m:sub>
                          <m:r>
                            <a:rPr lang="hr-HR" sz="1800" b="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  <m:r>
                        <a:rPr lang="hr-HR" sz="1800" b="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hr-HR" sz="18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hr-HR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hr-HR" sz="2000" dirty="0">
                    <a:latin typeface="+mj-lt"/>
                  </a:rPr>
                  <a:t>Koeficijent penalizacije je korektivni faktor vrijednosti aritmetičke sredine skupa standardiziranih vrijednosti promatranih pokazatelja kojim se opisuje stupanj razvijenosti određenog geografskog područja. </a:t>
                </a:r>
              </a:p>
              <a:p>
                <a:endParaRPr lang="hr-HR" sz="2000" dirty="0">
                  <a:latin typeface="+mj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hr-HR" sz="2000" dirty="0">
                    <a:latin typeface="+mj-lt"/>
                  </a:rPr>
                  <a:t>Ova metodologija u potpunosti rješava problem supstitucije između loših i dobrih vrijednosti pokazatelja, a s tim u vezi i problem dominantnog utjecaja standardiziranih vrijednosti pokazatelja s visokim stupnjem varijacije na konačnu vrijednost indeksa koji postoji u postojećem modelu. </a:t>
                </a:r>
              </a:p>
              <a:p>
                <a:endParaRPr lang="hr-HR" sz="2000" dirty="0">
                  <a:latin typeface="+mj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hr-HR" sz="2000" dirty="0">
                    <a:latin typeface="+mj-lt"/>
                  </a:rPr>
                  <a:t>Također, balansirana z-</a:t>
                </a:r>
                <a:r>
                  <a:rPr lang="hr-HR" sz="2000" dirty="0" err="1">
                    <a:latin typeface="+mj-lt"/>
                  </a:rPr>
                  <a:t>score</a:t>
                </a:r>
                <a:r>
                  <a:rPr lang="hr-HR" sz="2000" dirty="0">
                    <a:latin typeface="+mj-lt"/>
                  </a:rPr>
                  <a:t> metoda prevladava potrebu za korištenjem pondera, a samim time otklanja i sva ograničenja izračuna indeksa razvijenosti koja iz njih proizlaze.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D984F28-508B-4E03-8A7B-1E168E3A33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208" y="764959"/>
                <a:ext cx="11736279" cy="5232202"/>
              </a:xfrm>
              <a:prstGeom prst="rect">
                <a:avLst/>
              </a:prstGeom>
              <a:blipFill>
                <a:blip r:embed="rId2"/>
                <a:stretch>
                  <a:fillRect l="-468" t="-582" r="-571" b="-1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9343917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WO.pptx" id="{769520F8-BFE5-4C8C-A7AA-375C025A91CE}" vid="{AEAFD717-D3C8-4034-8F7E-D5220B0CCE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{B623F2AE-ED1E-429E-BB27-109256D80E6A}tf56160789_win32</Template>
  <TotalTime>83</TotalTime>
  <Words>591</Words>
  <Application>Microsoft Office PowerPoint</Application>
  <PresentationFormat>Widescreen</PresentationFormat>
  <Paragraphs>68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Bookman Old Style</vt:lpstr>
      <vt:lpstr>Calibri</vt:lpstr>
      <vt:lpstr>Cambria Math</vt:lpstr>
      <vt:lpstr>Franklin Gothic Book</vt:lpstr>
      <vt:lpstr>1_RetrospectVTI</vt:lpstr>
      <vt:lpstr>Opis izračuna Indeksa ruralne razvijenosti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Opis izračuna Indeksa ruralne razvijenosti</dc:title>
  <dc:creator>Bruno Šimac</dc:creator>
  <cp:lastModifiedBy>Tijana Trako Poljak</cp:lastModifiedBy>
  <cp:revision>5</cp:revision>
  <dcterms:created xsi:type="dcterms:W3CDTF">2020-12-17T09:02:16Z</dcterms:created>
  <dcterms:modified xsi:type="dcterms:W3CDTF">2024-11-08T14:22:44Z</dcterms:modified>
</cp:coreProperties>
</file>